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20"/>
  </p:notesMasterIdLst>
  <p:sldIdLst>
    <p:sldId id="256" r:id="rId2"/>
    <p:sldId id="260" r:id="rId3"/>
    <p:sldId id="257" r:id="rId4"/>
    <p:sldId id="271" r:id="rId5"/>
    <p:sldId id="261" r:id="rId6"/>
    <p:sldId id="259" r:id="rId7"/>
    <p:sldId id="274" r:id="rId8"/>
    <p:sldId id="275" r:id="rId9"/>
    <p:sldId id="276" r:id="rId10"/>
    <p:sldId id="263" r:id="rId11"/>
    <p:sldId id="264" r:id="rId12"/>
    <p:sldId id="265" r:id="rId13"/>
    <p:sldId id="266" r:id="rId14"/>
    <p:sldId id="269" r:id="rId15"/>
    <p:sldId id="268" r:id="rId16"/>
    <p:sldId id="272" r:id="rId17"/>
    <p:sldId id="277" r:id="rId18"/>
    <p:sldId id="278" r:id="rId19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56CD5-9513-4AD3-A047-8AFD9B2F72A6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03DC-F529-4CCC-A8F5-B003816B51B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5140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>
                <a:solidFill>
                  <a:srgbClr val="C00000"/>
                </a:solidFill>
              </a:rPr>
              <a:t>Cara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memperdengarkan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audio:</a:t>
            </a:r>
            <a:endParaRPr kumimoji="1" lang="en-US" altLang="ja-JP" dirty="0" smtClean="0">
              <a:solidFill>
                <a:srgbClr val="C00000"/>
              </a:solidFill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</a:t>
            </a:r>
            <a:r>
              <a:rPr kumimoji="1" lang="en-US" altLang="ja-JP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ke-1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menyimak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tanpa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tulisan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</a:t>
            </a:r>
            <a:r>
              <a:rPr kumimoji="1" lang="en-US" altLang="ja-JP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ke-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Siswa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menyimak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perlihatkan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tulisan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</a:t>
            </a:r>
            <a:r>
              <a:rPr kumimoji="1" lang="en-US" altLang="ja-JP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ke-</a:t>
            </a:r>
            <a:r>
              <a:rPr kumimoji="1" lang="en-US" altLang="ja-JP" dirty="0" smtClean="0">
                <a:solidFill>
                  <a:srgbClr val="C00000"/>
                </a:solidFill>
              </a:rPr>
              <a:t>3: Guru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menyebutkan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dengan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acak</a:t>
            </a:r>
            <a:r>
              <a:rPr kumimoji="1" lang="en-US" altLang="ja-JP" dirty="0" smtClean="0">
                <a:solidFill>
                  <a:srgbClr val="C00000"/>
                </a:solidFill>
              </a:rPr>
              <a:t>,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siswa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diminta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untuk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menunjuk</a:t>
            </a:r>
            <a:r>
              <a:rPr kumimoji="1" lang="en-US" altLang="ja-JP" dirty="0" smtClean="0">
                <a:solidFill>
                  <a:srgbClr val="C00000"/>
                </a:solidFill>
              </a:rPr>
              <a:t>  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gambar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atau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menyebutkan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angka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dari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gambar</a:t>
            </a:r>
            <a:r>
              <a:rPr kumimoji="1" lang="en-US" altLang="ja-JP" dirty="0" smtClean="0">
                <a:solidFill>
                  <a:srgbClr val="C00000"/>
                </a:solidFill>
              </a:rPr>
              <a:t> yang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dimaksud</a:t>
            </a:r>
            <a:r>
              <a:rPr kumimoji="1" lang="en-US" altLang="ja-JP" dirty="0" smtClean="0">
                <a:solidFill>
                  <a:srgbClr val="C00000"/>
                </a:solidFill>
              </a:rPr>
              <a:t>.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</a:t>
            </a:r>
            <a:r>
              <a:rPr kumimoji="1" lang="en-US" altLang="ja-JP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ke-</a:t>
            </a:r>
            <a:r>
              <a:rPr kumimoji="1" lang="en-US" altLang="ja-JP" dirty="0" smtClean="0">
                <a:solidFill>
                  <a:srgbClr val="C00000"/>
                </a:solidFill>
              </a:rPr>
              <a:t>4: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Siswa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mendengar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ucap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ulang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.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</a:t>
            </a:r>
            <a:r>
              <a:rPr kumimoji="1" lang="en-US" altLang="ja-JP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ke-</a:t>
            </a:r>
            <a:r>
              <a:rPr kumimoji="1" lang="en-US" altLang="ja-JP" dirty="0" smtClean="0">
                <a:solidFill>
                  <a:srgbClr val="C00000"/>
                </a:solidFill>
              </a:rPr>
              <a:t>5: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Siswa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menyebutkan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bahasa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Jepang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dari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gambar</a:t>
            </a:r>
            <a:r>
              <a:rPr kumimoji="1" lang="en-US" altLang="ja-JP" dirty="0" smtClean="0">
                <a:solidFill>
                  <a:srgbClr val="C00000"/>
                </a:solidFill>
              </a:rPr>
              <a:t> yang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ditunjuk</a:t>
            </a:r>
            <a:r>
              <a:rPr kumimoji="1" lang="en-US" altLang="ja-JP" dirty="0" smtClean="0">
                <a:solidFill>
                  <a:srgbClr val="C00000"/>
                </a:solidFill>
              </a:rPr>
              <a:t> guru.</a:t>
            </a:r>
          </a:p>
          <a:p>
            <a:r>
              <a:rPr kumimoji="1" lang="ja-JP" altLang="en-US" dirty="0" smtClean="0">
                <a:solidFill>
                  <a:srgbClr val="C00000"/>
                </a:solidFill>
              </a:rPr>
              <a:t>（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atau</a:t>
            </a:r>
            <a:r>
              <a:rPr kumimoji="1" lang="en-US" altLang="ja-JP" dirty="0" smtClean="0">
                <a:solidFill>
                  <a:srgbClr val="C00000"/>
                </a:solidFill>
              </a:rPr>
              <a:t>,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siswa</a:t>
            </a:r>
            <a:r>
              <a:rPr kumimoji="1" lang="en-US" altLang="ja-JP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dirty="0" err="1" smtClean="0">
                <a:solidFill>
                  <a:srgbClr val="C00000"/>
                </a:solidFill>
              </a:rPr>
              <a:t>menyebutkan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salah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satu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ucapan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salam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,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siswa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lain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menyebutkan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nomor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gambar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)</a:t>
            </a:r>
          </a:p>
          <a:p>
            <a:endParaRPr kumimoji="1" lang="en-US" altLang="ja-JP" baseline="0" dirty="0" smtClean="0">
              <a:solidFill>
                <a:srgbClr val="C00000"/>
              </a:solidFill>
            </a:endParaRPr>
          </a:p>
          <a:p>
            <a:r>
              <a:rPr kumimoji="1" lang="en-US" altLang="ja-JP" baseline="0" dirty="0" err="1" smtClean="0">
                <a:solidFill>
                  <a:srgbClr val="C00000"/>
                </a:solidFill>
              </a:rPr>
              <a:t>Aturan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untuk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angka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dengan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dua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digit,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mudah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.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Perkenalkan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angka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11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34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kepada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siswa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,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lalu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guru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menyebutkan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beberapa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angka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dengan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dua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digit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dalam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bahasa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Jepang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,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siswa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diminta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untuk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memikirkan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artinya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dalam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bahasa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Indonesia. (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Tidak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perlu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dari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bahasa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Indonesia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diterjemahkan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ke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dalam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bahasa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Jepang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)</a:t>
            </a:r>
          </a:p>
          <a:p>
            <a:endParaRPr kumimoji="1" lang="en-US" altLang="ja-JP" baseline="0" dirty="0" smtClean="0">
              <a:solidFill>
                <a:srgbClr val="C00000"/>
              </a:solidFill>
            </a:endParaRPr>
          </a:p>
          <a:p>
            <a:r>
              <a:rPr kumimoji="1" lang="en-US" altLang="ja-JP" baseline="0" dirty="0" err="1" smtClean="0">
                <a:solidFill>
                  <a:srgbClr val="C00000"/>
                </a:solidFill>
              </a:rPr>
              <a:t>Lalu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berlatihlah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latihan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1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2 yang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tertulis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di ppt.</a:t>
            </a:r>
          </a:p>
          <a:p>
            <a:r>
              <a:rPr kumimoji="1" lang="en-US" altLang="ja-JP" baseline="0" dirty="0" smtClean="0">
                <a:solidFill>
                  <a:srgbClr val="C00000"/>
                </a:solidFill>
              </a:rPr>
              <a:t>(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Sebagai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pengganti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menulis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angka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pada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latihan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2,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siswa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bisa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diminta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untuk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menunjukkan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angka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dengan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ja-JP" baseline="0" dirty="0" err="1" smtClean="0">
                <a:solidFill>
                  <a:srgbClr val="C00000"/>
                </a:solidFill>
              </a:rPr>
              <a:t>jarinya</a:t>
            </a:r>
            <a:r>
              <a:rPr kumimoji="1" lang="en-US" altLang="ja-JP" baseline="0" dirty="0" smtClean="0">
                <a:solidFill>
                  <a:srgbClr val="C00000"/>
                </a:solidFill>
              </a:rPr>
              <a:t>)</a:t>
            </a:r>
            <a:endParaRPr kumimoji="1" lang="ja-JP" altLang="en-US" dirty="0" smtClean="0">
              <a:solidFill>
                <a:srgbClr val="C00000"/>
              </a:solidFill>
            </a:endParaRP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________________________________________________________________________________________________________________________________________________________________________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＜</a:t>
            </a: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．</a:t>
            </a:r>
            <a:r>
              <a:rPr kumimoji="1" lang="ja-JP" altLang="en-US" dirty="0" smtClean="0"/>
              <a:t>順番に数字を言う、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から、または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から</a:t>
            </a:r>
            <a:endParaRPr kumimoji="1" lang="en-US" altLang="ja-JP" dirty="0" smtClean="0"/>
          </a:p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回目：よく聞く（文字なし）</a:t>
            </a:r>
            <a:endParaRPr kumimoji="1"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回目：よく聞く（ローマ字を見る）</a:t>
            </a:r>
            <a:endParaRPr kumimoji="1" lang="en-US" altLang="ja-JP" dirty="0" smtClean="0"/>
          </a:p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回目：教師がランダムに言う。数字を指で指す。インドネシア語で言って確認する。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4</a:t>
            </a:r>
            <a:r>
              <a:rPr kumimoji="1" lang="ja-JP" altLang="en-US" dirty="0" smtClean="0"/>
              <a:t>回目：聞いて、繰り返す</a:t>
            </a:r>
            <a:endParaRPr kumimoji="1" lang="en-US" altLang="ja-JP" dirty="0" smtClean="0"/>
          </a:p>
          <a:p>
            <a:r>
              <a:rPr kumimoji="1" lang="en-US" altLang="ja-JP" dirty="0" smtClean="0"/>
              <a:t>5</a:t>
            </a:r>
            <a:r>
              <a:rPr kumimoji="1" lang="ja-JP" altLang="en-US" dirty="0" smtClean="0"/>
              <a:t>回目：教師が指さした数字を言う。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（一人の生徒が数字を言って、他の生徒が指さしたり、インドネシア語で言う。）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桁以上の数字のルールは簡単。</a:t>
            </a:r>
            <a:r>
              <a:rPr kumimoji="1" lang="en-US" altLang="ja-JP" dirty="0" smtClean="0"/>
              <a:t>11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34</a:t>
            </a:r>
            <a:r>
              <a:rPr kumimoji="1" lang="ja-JP" altLang="en-US" dirty="0" smtClean="0"/>
              <a:t>の例を紹介した後で、いろいろな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桁の数字（</a:t>
            </a:r>
            <a:r>
              <a:rPr kumimoji="1" lang="en-US" altLang="ja-JP" dirty="0" smtClean="0"/>
              <a:t>11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99</a:t>
            </a:r>
            <a:r>
              <a:rPr kumimoji="1" lang="ja-JP" altLang="en-US" dirty="0" smtClean="0"/>
              <a:t>）を日本語で言って、インドネシア語で意味を考えさせてもよい。（逆、インドネシア語から日本語はしなくてもよい。）</a:t>
            </a:r>
            <a:endParaRPr kumimoji="1" lang="en-US" altLang="ja-JP" dirty="0" smtClean="0"/>
          </a:p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の練習をする。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の代わりに、教師が言った数字を指で出してもいい。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80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＜「数字の歌」を歌いましょう。＞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52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kumimoji="1" lang="ja-JP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並んでいる数字を言ってください。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</a:t>
            </a:r>
            <a:r>
              <a:rPr kumimoji="1" lang="ja-JP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10, 10</a:t>
            </a:r>
            <a:r>
              <a:rPr kumimoji="1" lang="ja-JP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→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</a:t>
            </a: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</a:t>
            </a:r>
            <a:r>
              <a:rPr kumimoji="1" lang="ja-JP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kumimoji="1" lang="ja-JP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の中で、先生が言った数字を書きなさい。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922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920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053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3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539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804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209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59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279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3035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8606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2767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4049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8528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679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790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02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476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186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1168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168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050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45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0AB68-BC36-4F66-A662-480C4582E9A2}" type="datetimeFigureOut">
              <a:rPr lang="id-ID" smtClean="0"/>
              <a:t>22/02/2021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D8064CB-FD4F-4CD2-8854-A46955D7DD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3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MP3"/><Relationship Id="rId13" Type="http://schemas.openxmlformats.org/officeDocument/2006/relationships/image" Target="../media/image11.png"/><Relationship Id="rId3" Type="http://schemas.microsoft.com/office/2007/relationships/media" Target="../media/media8.MP3"/><Relationship Id="rId7" Type="http://schemas.microsoft.com/office/2007/relationships/media" Target="../media/media10.MP3"/><Relationship Id="rId12" Type="http://schemas.openxmlformats.org/officeDocument/2006/relationships/image" Target="../media/image2.jp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audio" Target="../media/media9.MP3"/><Relationship Id="rId11" Type="http://schemas.openxmlformats.org/officeDocument/2006/relationships/image" Target="../media/image14.png"/><Relationship Id="rId5" Type="http://schemas.microsoft.com/office/2007/relationships/media" Target="../media/media9.MP3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8.MP3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jp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MP3"/><Relationship Id="rId13" Type="http://schemas.openxmlformats.org/officeDocument/2006/relationships/image" Target="../media/image12.png"/><Relationship Id="rId3" Type="http://schemas.microsoft.com/office/2007/relationships/media" Target="../media/media14.MP3"/><Relationship Id="rId7" Type="http://schemas.microsoft.com/office/2007/relationships/media" Target="../media/media16.MP3"/><Relationship Id="rId12" Type="http://schemas.openxmlformats.org/officeDocument/2006/relationships/image" Target="../media/image11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audio" Target="../media/media15.MP3"/><Relationship Id="rId11" Type="http://schemas.openxmlformats.org/officeDocument/2006/relationships/image" Target="../media/image2.jpg"/><Relationship Id="rId5" Type="http://schemas.microsoft.com/office/2007/relationships/media" Target="../media/media15.MP3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14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3.png"/><Relationship Id="rId2" Type="http://schemas.openxmlformats.org/officeDocument/2006/relationships/audio" Target="../media/media1.MP3"/><Relationship Id="rId16" Type="http://schemas.openxmlformats.org/officeDocument/2006/relationships/image" Target="../media/image7.jp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2.jpg"/><Relationship Id="rId5" Type="http://schemas.microsoft.com/office/2007/relationships/media" Target="../media/media3.MP3"/><Relationship Id="rId15" Type="http://schemas.openxmlformats.org/officeDocument/2006/relationships/image" Target="../media/image6.png"/><Relationship Id="rId10" Type="http://schemas.openxmlformats.org/officeDocument/2006/relationships/notesSlide" Target="../notesSlides/notesSlide1.xml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8000" dirty="0" smtClean="0">
                <a:latin typeface="Algerian" panose="04020705040A02060702" pitchFamily="82" charset="0"/>
              </a:rPr>
              <a:t>Tsuki To Hi</a:t>
            </a:r>
            <a:endParaRPr lang="id-ID" sz="8000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id-ID" sz="4800" b="1" dirty="0"/>
          </a:p>
        </p:txBody>
      </p:sp>
    </p:spTree>
    <p:extLst>
      <p:ext uri="{BB962C8B-B14F-4D97-AF65-F5344CB8AC3E}">
        <p14:creationId xmlns:p14="http://schemas.microsoft.com/office/powerpoint/2010/main" val="34370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9228"/>
            <a:ext cx="2318689" cy="201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0301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29" y="524644"/>
            <a:ext cx="504225" cy="486000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7" y="2420913"/>
            <a:ext cx="858061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25330" y="570539"/>
            <a:ext cx="4444618" cy="719960"/>
          </a:xfrm>
        </p:spPr>
        <p:txBody>
          <a:bodyPr>
            <a:noAutofit/>
          </a:bodyPr>
          <a:lstStyle/>
          <a:p>
            <a:pPr algn="l"/>
            <a:r>
              <a:rPr lang="ja-JP" altLang="en-US" sz="2400" dirty="0">
                <a:latin typeface="+mj-ea"/>
              </a:rPr>
              <a:t>きいて　いいましょう　</a:t>
            </a:r>
            <a:r>
              <a:rPr lang="en-US" altLang="ja-JP" sz="2400" dirty="0" smtClean="0">
                <a:latin typeface="+mj-ea"/>
              </a:rPr>
              <a:t>1</a:t>
            </a:r>
            <a:br>
              <a:rPr lang="en-US" altLang="ja-JP" sz="2400" dirty="0" smtClean="0">
                <a:latin typeface="+mj-ea"/>
              </a:rPr>
            </a:br>
            <a:r>
              <a:rPr lang="en-US" altLang="ja-JP" sz="2400" dirty="0" err="1" smtClean="0">
                <a:latin typeface="+mj-ea"/>
              </a:rPr>
              <a:t>Penyebutan</a:t>
            </a:r>
            <a:r>
              <a:rPr lang="en-US" altLang="ja-JP" sz="2400" dirty="0" smtClean="0">
                <a:latin typeface="+mj-ea"/>
              </a:rPr>
              <a:t> </a:t>
            </a:r>
            <a:r>
              <a:rPr lang="en-US" altLang="ja-JP" sz="2400" dirty="0" err="1" smtClean="0">
                <a:latin typeface="+mj-ea"/>
              </a:rPr>
              <a:t>bulan</a:t>
            </a:r>
            <a:r>
              <a:rPr lang="en-US" altLang="ja-JP" sz="2400" dirty="0" smtClean="0">
                <a:latin typeface="+mj-ea"/>
              </a:rPr>
              <a:t> </a:t>
            </a:r>
            <a:br>
              <a:rPr lang="en-US" altLang="ja-JP" sz="2400" dirty="0" smtClean="0">
                <a:latin typeface="+mj-ea"/>
              </a:rPr>
            </a:b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795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596336" cy="5545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リーフォーム 5"/>
          <p:cNvSpPr/>
          <p:nvPr/>
        </p:nvSpPr>
        <p:spPr>
          <a:xfrm flipH="1" flipV="1">
            <a:off x="4037012" y="6696074"/>
            <a:ext cx="45719" cy="45719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7" name="フリーフォーム 6"/>
          <p:cNvSpPr/>
          <p:nvPr/>
        </p:nvSpPr>
        <p:spPr>
          <a:xfrm flipH="1" flipV="1">
            <a:off x="5786437" y="7800974"/>
            <a:ext cx="45719" cy="45719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pic>
        <p:nvPicPr>
          <p:cNvPr id="2" name="03010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9" y="2204864"/>
            <a:ext cx="360000" cy="360000"/>
          </a:xfrm>
          <a:prstGeom prst="rect">
            <a:avLst/>
          </a:prstGeom>
        </p:spPr>
      </p:pic>
      <p:pic>
        <p:nvPicPr>
          <p:cNvPr id="3" name="030103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11" y="3041480"/>
            <a:ext cx="360000" cy="360000"/>
          </a:xfrm>
          <a:prstGeom prst="rect">
            <a:avLst/>
          </a:prstGeom>
        </p:spPr>
      </p:pic>
      <p:pic>
        <p:nvPicPr>
          <p:cNvPr id="8" name="030100b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87" y="5758192"/>
            <a:ext cx="360000" cy="360000"/>
          </a:xfrm>
          <a:prstGeom prst="rect">
            <a:avLst/>
          </a:prstGeom>
        </p:spPr>
      </p:pic>
      <p:pic>
        <p:nvPicPr>
          <p:cNvPr id="10" name="03010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87" y="3429040"/>
            <a:ext cx="360000" cy="360000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424256" y="420119"/>
            <a:ext cx="3816424" cy="733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Penyebutan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</a:rPr>
              <a:t>Tanggal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8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6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16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1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7036" r="14769"/>
          <a:stretch/>
        </p:blipFill>
        <p:spPr>
          <a:xfrm rot="20917264">
            <a:off x="2521497" y="908697"/>
            <a:ext cx="4217025" cy="4452313"/>
          </a:xfrm>
          <a:prstGeom prst="rect">
            <a:avLst/>
          </a:prstGeom>
        </p:spPr>
      </p:pic>
      <p:sp>
        <p:nvSpPr>
          <p:cNvPr id="3" name="テキスト プレースホルダー 4"/>
          <p:cNvSpPr txBox="1">
            <a:spLocks/>
          </p:cNvSpPr>
          <p:nvPr/>
        </p:nvSpPr>
        <p:spPr>
          <a:xfrm>
            <a:off x="971600" y="2720901"/>
            <a:ext cx="7200800" cy="14281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altLang="ja-JP" dirty="0"/>
              <a:t>★ Mari menyanyikan lagu </a:t>
            </a:r>
            <a:endParaRPr lang="fi-FI" altLang="ja-JP" dirty="0" smtClean="0"/>
          </a:p>
          <a:p>
            <a:pPr marL="0" indent="0" algn="ctr">
              <a:buNone/>
            </a:pPr>
            <a:r>
              <a:rPr lang="fi-FI" altLang="ja-JP" sz="4400" dirty="0" smtClean="0"/>
              <a:t>Tsuki </a:t>
            </a:r>
            <a:r>
              <a:rPr lang="fi-FI" altLang="ja-JP" sz="4400" dirty="0"/>
              <a:t>Hi no Uta</a:t>
            </a:r>
            <a:endParaRPr lang="ja-JP" altLang="en-US" sz="4400" dirty="0"/>
          </a:p>
        </p:txBody>
      </p:sp>
      <p:pic>
        <p:nvPicPr>
          <p:cNvPr id="6" name="03010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05" y="1844824"/>
            <a:ext cx="504226" cy="486000"/>
          </a:xfrm>
          <a:prstGeom prst="rect">
            <a:avLst/>
          </a:prstGeom>
        </p:spPr>
      </p:pic>
      <p:grpSp>
        <p:nvGrpSpPr>
          <p:cNvPr id="7" name="グループ化 6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37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504" y="638611"/>
            <a:ext cx="7632848" cy="712300"/>
          </a:xfrm>
        </p:spPr>
        <p:txBody>
          <a:bodyPr>
            <a:noAutofit/>
          </a:bodyPr>
          <a:lstStyle/>
          <a:p>
            <a:r>
              <a:rPr kumimoji="1" lang="ja-JP" altLang="en-US" sz="2800" dirty="0" smtClean="0"/>
              <a:t>にほんごで　いいましょう　</a:t>
            </a:r>
            <a:r>
              <a:rPr kumimoji="1" lang="en-US" altLang="ja-JP" sz="2800" dirty="0" smtClean="0">
                <a:latin typeface="+mj-ea"/>
              </a:rPr>
              <a:t>1 </a:t>
            </a:r>
            <a:br>
              <a:rPr kumimoji="1" lang="en-US" altLang="ja-JP" sz="2800" dirty="0" smtClean="0">
                <a:latin typeface="+mj-ea"/>
              </a:rPr>
            </a:br>
            <a:r>
              <a:rPr kumimoji="1" lang="en-US" altLang="ja-JP" sz="2800" dirty="0" err="1" smtClean="0">
                <a:latin typeface="+mj-ea"/>
              </a:rPr>
              <a:t>diisi</a:t>
            </a:r>
            <a:r>
              <a:rPr kumimoji="1" lang="en-US" altLang="ja-JP" sz="2800" dirty="0" smtClean="0">
                <a:latin typeface="+mj-ea"/>
              </a:rPr>
              <a:t> </a:t>
            </a:r>
            <a:r>
              <a:rPr kumimoji="1" lang="en-US" altLang="ja-JP" sz="2800" dirty="0" err="1" smtClean="0">
                <a:latin typeface="+mj-ea"/>
              </a:rPr>
              <a:t>dengan</a:t>
            </a:r>
            <a:r>
              <a:rPr kumimoji="1" lang="en-US" altLang="ja-JP" sz="2800" dirty="0" smtClean="0">
                <a:latin typeface="+mj-ea"/>
              </a:rPr>
              <a:t> </a:t>
            </a:r>
            <a:r>
              <a:rPr kumimoji="1" lang="en-US" altLang="ja-JP" sz="2800" dirty="0" err="1" smtClean="0">
                <a:latin typeface="+mj-ea"/>
              </a:rPr>
              <a:t>bahasa</a:t>
            </a:r>
            <a:r>
              <a:rPr kumimoji="1" lang="en-US" altLang="ja-JP" sz="2800" dirty="0" smtClean="0">
                <a:latin typeface="+mj-ea"/>
              </a:rPr>
              <a:t> </a:t>
            </a:r>
            <a:r>
              <a:rPr kumimoji="1" lang="en-US" altLang="ja-JP" sz="2800" dirty="0" err="1" smtClean="0">
                <a:latin typeface="+mj-ea"/>
              </a:rPr>
              <a:t>Jepang</a:t>
            </a:r>
            <a:endParaRPr kumimoji="1" lang="ja-JP" altLang="en-US" sz="2800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3608" y="1412776"/>
            <a:ext cx="7200800" cy="4237931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sz="2800" dirty="0"/>
              <a:t> </a:t>
            </a:r>
            <a:r>
              <a:rPr lang="ja-JP" altLang="en-US" sz="2800" dirty="0" smtClean="0"/>
              <a:t> </a:t>
            </a:r>
            <a:r>
              <a:rPr lang="en-US" altLang="ja-JP" dirty="0" smtClean="0"/>
              <a:t>1</a:t>
            </a:r>
            <a:r>
              <a:rPr lang="ja-JP" altLang="en-US" dirty="0" smtClean="0"/>
              <a:t>）</a:t>
            </a:r>
            <a:r>
              <a:rPr lang="en-US" altLang="ja-JP" dirty="0" err="1" smtClean="0"/>
              <a:t>bulan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ini</a:t>
            </a:r>
            <a:endParaRPr lang="ja-JP" altLang="ja-JP" dirty="0" smtClean="0"/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2</a:t>
            </a:r>
            <a:r>
              <a:rPr lang="ja-JP" altLang="en-US" dirty="0" smtClean="0"/>
              <a:t>）</a:t>
            </a:r>
            <a:r>
              <a:rPr lang="en-US" altLang="ja-JP" dirty="0" err="1" smtClean="0"/>
              <a:t>bulan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terakhir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dalam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satu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tahun</a:t>
            </a:r>
            <a:endParaRPr lang="ja-JP" altLang="ja-JP" dirty="0" smtClean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3</a:t>
            </a:r>
            <a:r>
              <a:rPr lang="ja-JP" altLang="en-US" dirty="0" smtClean="0"/>
              <a:t>）</a:t>
            </a:r>
            <a:r>
              <a:rPr lang="en-US" altLang="ja-JP" dirty="0" err="1" smtClean="0"/>
              <a:t>bulan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dimulainya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tahun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ajaran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baru</a:t>
            </a:r>
            <a:endParaRPr lang="ja-JP" altLang="ja-JP" dirty="0" smtClean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4</a:t>
            </a:r>
            <a:r>
              <a:rPr lang="ja-JP" altLang="en-US" dirty="0" smtClean="0"/>
              <a:t>）</a:t>
            </a:r>
            <a:r>
              <a:rPr lang="en-US" altLang="ja-JP" dirty="0" err="1" smtClean="0"/>
              <a:t>bulan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jumlah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harinya</a:t>
            </a:r>
            <a:r>
              <a:rPr lang="en-US" altLang="ja-JP" dirty="0" smtClean="0"/>
              <a:t> paling </a:t>
            </a:r>
            <a:r>
              <a:rPr lang="en-US" altLang="ja-JP" dirty="0" err="1" smtClean="0"/>
              <a:t>sedikit</a:t>
            </a:r>
            <a:endParaRPr lang="ja-JP" altLang="ja-JP" dirty="0" smtClean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5</a:t>
            </a:r>
            <a:r>
              <a:rPr lang="ja-JP" altLang="en-US" dirty="0" smtClean="0"/>
              <a:t>）</a:t>
            </a:r>
            <a:r>
              <a:rPr lang="en-US" altLang="ja-JP" dirty="0" err="1" smtClean="0"/>
              <a:t>bulan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hari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liburnya</a:t>
            </a:r>
            <a:r>
              <a:rPr lang="en-US" altLang="ja-JP" dirty="0" smtClean="0"/>
              <a:t> paling </a:t>
            </a:r>
            <a:r>
              <a:rPr lang="en-US" altLang="ja-JP" dirty="0" err="1" smtClean="0"/>
              <a:t>banyak</a:t>
            </a:r>
            <a:endParaRPr lang="ja-JP" altLang="ja-JP" dirty="0" smtClean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6</a:t>
            </a:r>
            <a:r>
              <a:rPr lang="ja-JP" altLang="en-US" dirty="0" smtClean="0"/>
              <a:t>）</a:t>
            </a:r>
            <a:r>
              <a:rPr lang="en-US" altLang="ja-JP" dirty="0" err="1" smtClean="0"/>
              <a:t>bulan</a:t>
            </a:r>
            <a:r>
              <a:rPr lang="en-US" altLang="ja-JP" dirty="0" smtClean="0"/>
              <a:t> yang paling </a:t>
            </a:r>
            <a:r>
              <a:rPr lang="en-US" altLang="ja-JP" dirty="0" err="1" smtClean="0"/>
              <a:t>menyenangkan</a:t>
            </a:r>
            <a:endParaRPr lang="ja-JP" altLang="ja-JP" dirty="0"/>
          </a:p>
        </p:txBody>
      </p:sp>
      <p:sp>
        <p:nvSpPr>
          <p:cNvPr id="4" name="Rectangle 3"/>
          <p:cNvSpPr/>
          <p:nvPr/>
        </p:nvSpPr>
        <p:spPr>
          <a:xfrm>
            <a:off x="1077209" y="5712572"/>
            <a:ext cx="5400600" cy="8640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Penyebutan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Jepang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Bulan</a:t>
            </a:r>
            <a:r>
              <a:rPr lang="en-US" dirty="0" smtClean="0"/>
              <a:t> </a:t>
            </a:r>
            <a:r>
              <a:rPr lang="en-US" dirty="0" err="1" smtClean="0"/>
              <a:t>dulu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tanggal</a:t>
            </a:r>
            <a:endParaRPr lang="en-US" dirty="0" smtClean="0"/>
          </a:p>
          <a:p>
            <a:pPr algn="ctr"/>
            <a:r>
              <a:rPr lang="en-US" dirty="0" err="1" smtClean="0"/>
              <a:t>Contoh</a:t>
            </a:r>
            <a:r>
              <a:rPr lang="en-US" dirty="0" smtClean="0"/>
              <a:t> : 1 </a:t>
            </a:r>
            <a:r>
              <a:rPr lang="en-US" dirty="0" err="1" smtClean="0"/>
              <a:t>Januari</a:t>
            </a:r>
            <a:r>
              <a:rPr lang="en-US" dirty="0" smtClean="0"/>
              <a:t> = </a:t>
            </a:r>
            <a:r>
              <a:rPr lang="en-US" dirty="0" err="1" smtClean="0"/>
              <a:t>Ichi</a:t>
            </a:r>
            <a:r>
              <a:rPr lang="en-US" dirty="0" smtClean="0"/>
              <a:t> </a:t>
            </a:r>
            <a:r>
              <a:rPr lang="en-US" dirty="0" err="1" smtClean="0"/>
              <a:t>gatsu</a:t>
            </a:r>
            <a:r>
              <a:rPr lang="en-US" dirty="0" smtClean="0"/>
              <a:t> </a:t>
            </a:r>
            <a:r>
              <a:rPr lang="en-US" dirty="0" err="1" smtClean="0"/>
              <a:t>tsuitachi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15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3491967" cy="685284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2700" dirty="0" smtClean="0">
                <a:latin typeface="+mj-ea"/>
              </a:rPr>
              <a:t>はなしましょう　</a:t>
            </a:r>
            <a:r>
              <a:rPr kumimoji="1" lang="en-US" altLang="ja-JP" sz="2700" dirty="0" smtClean="0">
                <a:latin typeface="+mj-ea"/>
              </a:rPr>
              <a:t>1</a:t>
            </a:r>
            <a:r>
              <a:rPr kumimoji="1" lang="ja-JP" altLang="en-US" sz="3500" dirty="0" smtClean="0">
                <a:latin typeface="+mj-ea"/>
              </a:rPr>
              <a:t>　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1029943" y="4365104"/>
            <a:ext cx="3024336" cy="2016344"/>
          </a:xfrm>
          <a:prstGeom prst="ellipse">
            <a:avLst/>
          </a:prstGeom>
          <a:ln w="19050">
            <a:solidFill>
              <a:srgbClr val="39B54A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sz="2000" kern="100" dirty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え、すみません</a:t>
            </a:r>
            <a:r>
              <a:rPr lang="ja-JP" sz="20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、</a:t>
            </a:r>
            <a:endParaRPr lang="ja-JP" sz="2000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2000" kern="100" dirty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E, </a:t>
            </a:r>
            <a:r>
              <a:rPr lang="en-US" sz="2000" kern="100" dirty="0" err="1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sumimasen</a:t>
            </a:r>
            <a:r>
              <a:rPr lang="en-US" sz="2000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,</a:t>
            </a:r>
            <a:r>
              <a:rPr lang="en-US" sz="2000" kern="100" dirty="0"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endParaRPr lang="en-US" sz="2000" kern="100" dirty="0" smtClean="0"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>
              <a:spcAft>
                <a:spcPts val="0"/>
              </a:spcAft>
            </a:pPr>
            <a:endParaRPr lang="en-US" sz="2000" kern="100" dirty="0" smtClean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>
              <a:spcAft>
                <a:spcPts val="0"/>
              </a:spcAft>
            </a:pPr>
            <a:r>
              <a:rPr lang="ja-JP" altLang="en-US" sz="20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　</a:t>
            </a:r>
            <a:r>
              <a:rPr lang="ja-JP" altLang="ja-JP" sz="20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もういちど</a:t>
            </a:r>
            <a:r>
              <a:rPr lang="ja-JP" altLang="ja-JP" sz="2000" kern="100" dirty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。</a:t>
            </a:r>
            <a:endParaRPr lang="en-US" sz="2000" kern="100" dirty="0">
              <a:solidFill>
                <a:srgbClr val="000000"/>
              </a:solidFill>
              <a:effectLst/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>
              <a:spcAft>
                <a:spcPts val="0"/>
              </a:spcAft>
            </a:pPr>
            <a:r>
              <a:rPr lang="ja-JP" altLang="en-US" sz="2000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　</a:t>
            </a:r>
            <a:r>
              <a:rPr lang="en-US" sz="2000" kern="100" dirty="0" err="1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mou</a:t>
            </a:r>
            <a:r>
              <a:rPr lang="en-US" sz="2000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ichido</a:t>
            </a:r>
            <a:r>
              <a:rPr lang="en-US" sz="2000" kern="100" dirty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lang="ja-JP" sz="2000" kern="100" dirty="0">
              <a:effectLst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4" name="角丸四角形吹き出し 33"/>
          <p:cNvSpPr/>
          <p:nvPr/>
        </p:nvSpPr>
        <p:spPr>
          <a:xfrm>
            <a:off x="2195736" y="1478505"/>
            <a:ext cx="5748837" cy="1374431"/>
          </a:xfrm>
          <a:prstGeom prst="wedgeRoundRectCallout">
            <a:avLst>
              <a:gd name="adj1" fmla="val -55133"/>
              <a:gd name="adj2" fmla="val 20134"/>
              <a:gd name="adj3" fmla="val 16667"/>
            </a:avLst>
          </a:prstGeom>
          <a:ln w="19050">
            <a:solidFill>
              <a:srgbClr val="39B54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（</a:t>
            </a:r>
            <a:r>
              <a:rPr lang="ja-JP" sz="20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アリさん</a:t>
            </a:r>
            <a:r>
              <a:rPr lang="ja-JP" altLang="en-US" sz="20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）</a:t>
            </a:r>
            <a:r>
              <a:rPr lang="ja-JP" sz="20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の</a:t>
            </a:r>
            <a:r>
              <a:rPr lang="ja-JP" sz="2000" kern="100" dirty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　たんじょうびは　いつですか。</a:t>
            </a:r>
            <a:endParaRPr lang="ja-JP" sz="2000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2000" i="1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	(Ali</a:t>
            </a:r>
            <a:r>
              <a:rPr lang="en-US" sz="2000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-san) </a:t>
            </a:r>
            <a:r>
              <a:rPr lang="en-US" sz="2000" kern="100" dirty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no </a:t>
            </a:r>
            <a:r>
              <a:rPr lang="en-US" sz="2000" kern="100" dirty="0" err="1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tanjoobi</a:t>
            </a:r>
            <a:r>
              <a:rPr lang="en-US" sz="2000" kern="100" dirty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wa</a:t>
            </a:r>
            <a:r>
              <a:rPr lang="en-US" sz="2000" kern="100" dirty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itsu</a:t>
            </a:r>
            <a:r>
              <a:rPr lang="en-US" sz="2000" kern="100" dirty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desu</a:t>
            </a:r>
            <a:r>
              <a:rPr lang="en-US" sz="2000" kern="100" dirty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sz="2000" kern="100" dirty="0" err="1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ka</a:t>
            </a:r>
            <a:r>
              <a:rPr lang="en-US" sz="2000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  <a:p>
            <a:pPr algn="r">
              <a:spcAft>
                <a:spcPts val="0"/>
              </a:spcAft>
            </a:pPr>
            <a:r>
              <a:rPr lang="en-US" altLang="ja-JP" sz="2000" kern="100" dirty="0" smtClean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Ali, </a:t>
            </a:r>
            <a:r>
              <a:rPr lang="en-US" altLang="ja-JP" sz="2000" kern="100" dirty="0" err="1" smtClean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kapan</a:t>
            </a:r>
            <a:r>
              <a:rPr lang="en-US" altLang="ja-JP" sz="2000" kern="100" dirty="0" smtClean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kern="100" dirty="0" err="1" smtClean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hari</a:t>
            </a:r>
            <a:r>
              <a:rPr lang="en-US" altLang="ja-JP" sz="2000" kern="100" dirty="0" smtClean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kern="100" dirty="0" err="1" smtClean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ulang</a:t>
            </a:r>
            <a:r>
              <a:rPr lang="en-US" altLang="ja-JP" sz="2000" kern="100" dirty="0" smtClean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kern="100" dirty="0" err="1" smtClean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tahun</a:t>
            </a:r>
            <a:r>
              <a:rPr lang="en-US" altLang="ja-JP" sz="2000" kern="100" dirty="0" smtClean="0">
                <a:solidFill>
                  <a:schemeClr val="accent1">
                    <a:lumMod val="75000"/>
                  </a:schemeClr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mu?</a:t>
            </a:r>
            <a:endParaRPr lang="ja-JP" sz="2000" kern="100" dirty="0">
              <a:solidFill>
                <a:schemeClr val="accent1">
                  <a:lumMod val="75000"/>
                </a:schemeClr>
              </a:solidFill>
              <a:effectLst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2" name="角丸四角形吹き出し 31"/>
          <p:cNvSpPr/>
          <p:nvPr/>
        </p:nvSpPr>
        <p:spPr>
          <a:xfrm>
            <a:off x="3059832" y="3140968"/>
            <a:ext cx="4464496" cy="1135514"/>
          </a:xfrm>
          <a:prstGeom prst="wedgeRoundRectCallout">
            <a:avLst>
              <a:gd name="adj1" fmla="val 49164"/>
              <a:gd name="adj2" fmla="val 103610"/>
              <a:gd name="adj3" fmla="val 16667"/>
            </a:avLst>
          </a:prstGeom>
          <a:ln w="19050">
            <a:solidFill>
              <a:srgbClr val="39B54A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（</a:t>
            </a:r>
            <a:r>
              <a:rPr lang="en-US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11</a:t>
            </a:r>
            <a:r>
              <a:rPr lang="ja-JP" kern="100" dirty="0" err="1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がつ</a:t>
            </a:r>
            <a:r>
              <a:rPr lang="en-US" kern="100" dirty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28</a:t>
            </a:r>
            <a:r>
              <a:rPr 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にち</a:t>
            </a:r>
            <a:r>
              <a:rPr lang="ja-JP" altLang="en-US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）</a:t>
            </a:r>
            <a:r>
              <a:rPr 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です</a:t>
            </a:r>
            <a:r>
              <a:rPr lang="ja-JP" kern="100" dirty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kern="100" dirty="0" smtClean="0">
                <a:solidFill>
                  <a:schemeClr val="tx1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(</a:t>
            </a:r>
            <a:r>
              <a:rPr lang="en-US" kern="100" dirty="0" err="1" smtClean="0">
                <a:solidFill>
                  <a:schemeClr val="tx1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Juu-ichi-gatsu</a:t>
            </a:r>
            <a:r>
              <a:rPr lang="en-US" kern="100" dirty="0" smtClean="0">
                <a:solidFill>
                  <a:schemeClr val="tx1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kern="100" dirty="0" err="1" smtClean="0">
                <a:solidFill>
                  <a:schemeClr val="tx1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ni-juu-hachi-nichi</a:t>
            </a:r>
            <a:r>
              <a:rPr lang="en-US" kern="100" dirty="0" smtClean="0">
                <a:solidFill>
                  <a:schemeClr val="tx1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) </a:t>
            </a:r>
            <a:r>
              <a:rPr lang="en-US" kern="100" dirty="0" err="1">
                <a:solidFill>
                  <a:schemeClr val="tx1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desu</a:t>
            </a:r>
            <a:r>
              <a:rPr lang="en-US" kern="100" dirty="0" smtClean="0">
                <a:solidFill>
                  <a:schemeClr val="accent1">
                    <a:lumMod val="75000"/>
                  </a:schemeClr>
                </a:solidFill>
                <a:effectLst/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</a:p>
          <a:p>
            <a:pPr>
              <a:spcAft>
                <a:spcPts val="0"/>
              </a:spcAft>
            </a:pPr>
            <a:r>
              <a:rPr lang="en-US" altLang="ja-JP" b="1" kern="100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28 November</a:t>
            </a:r>
            <a:endParaRPr lang="ja-JP" b="1" kern="100" dirty="0">
              <a:solidFill>
                <a:schemeClr val="accent1">
                  <a:lumMod val="75000"/>
                </a:schemeClr>
              </a:solidFill>
              <a:effectLst/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3" name="03030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366" y="551478"/>
            <a:ext cx="504225" cy="486000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431" y="4593004"/>
            <a:ext cx="950506" cy="122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878269" cy="115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37612" y="4941168"/>
            <a:ext cx="2138644" cy="1008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Maaf</a:t>
            </a:r>
            <a:r>
              <a:rPr lang="en-US" dirty="0" smtClean="0"/>
              <a:t>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ulangi</a:t>
            </a:r>
            <a:r>
              <a:rPr lang="en-US" dirty="0" smtClean="0"/>
              <a:t> </a:t>
            </a:r>
            <a:r>
              <a:rPr lang="en-US" dirty="0" err="1" smtClean="0"/>
              <a:t>sekali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671478" y="5373276"/>
            <a:ext cx="828514" cy="44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91880" y="6165424"/>
            <a:ext cx="547260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Digunakan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ketika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ada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perkataan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lawan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bicara</a:t>
            </a:r>
            <a:r>
              <a:rPr lang="en-US" sz="1400" dirty="0" smtClean="0">
                <a:solidFill>
                  <a:schemeClr val="tx1"/>
                </a:solidFill>
              </a:rPr>
              <a:t> yang </a:t>
            </a:r>
            <a:r>
              <a:rPr lang="en-US" sz="1400" dirty="0" err="1" smtClean="0">
                <a:solidFill>
                  <a:schemeClr val="tx1"/>
                </a:solidFill>
              </a:rPr>
              <a:t>tidak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tersengar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dengan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jelas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95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 animBg="1"/>
      <p:bldP spid="34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573" y="404664"/>
            <a:ext cx="3178291" cy="687912"/>
          </a:xfrm>
        </p:spPr>
        <p:txBody>
          <a:bodyPr>
            <a:noAutofit/>
          </a:bodyPr>
          <a:lstStyle/>
          <a:p>
            <a:pPr algn="l"/>
            <a:r>
              <a:rPr lang="ja-JP" altLang="en-US" sz="2400" dirty="0" smtClean="0">
                <a:latin typeface="+mj-ea"/>
              </a:rPr>
              <a:t>ききましょう　</a:t>
            </a:r>
            <a:r>
              <a:rPr lang="en-US" altLang="ja-JP" sz="2400" dirty="0" smtClean="0">
                <a:latin typeface="+mj-ea"/>
              </a:rPr>
              <a:t>1</a:t>
            </a:r>
            <a:endParaRPr kumimoji="1" lang="ja-JP" altLang="en-US" sz="2400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6544" y="2022459"/>
            <a:ext cx="8651524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2800" dirty="0"/>
              <a:t>Kapan </a:t>
            </a:r>
            <a:r>
              <a:rPr lang="en-US" altLang="ja-JP" sz="2800" dirty="0" err="1"/>
              <a:t>ulang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tahun</a:t>
            </a:r>
            <a:r>
              <a:rPr lang="en-US" altLang="ja-JP" sz="2800" dirty="0"/>
              <a:t> 5 orang </a:t>
            </a:r>
            <a:r>
              <a:rPr lang="en-US" altLang="ja-JP" sz="2800" dirty="0" err="1"/>
              <a:t>berikut</a:t>
            </a:r>
            <a:r>
              <a:rPr lang="en-US" altLang="ja-JP" sz="2800" dirty="0"/>
              <a:t>? </a:t>
            </a:r>
            <a:endParaRPr lang="ja-JP" altLang="ja-JP" sz="2800" dirty="0"/>
          </a:p>
        </p:txBody>
      </p:sp>
      <p:sp>
        <p:nvSpPr>
          <p:cNvPr id="4" name="正方形/長方形 3"/>
          <p:cNvSpPr/>
          <p:nvPr/>
        </p:nvSpPr>
        <p:spPr>
          <a:xfrm>
            <a:off x="240956" y="1772816"/>
            <a:ext cx="86409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0302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51" y="3451980"/>
            <a:ext cx="360000" cy="360000"/>
          </a:xfrm>
          <a:prstGeom prst="rect">
            <a:avLst/>
          </a:prstGeom>
        </p:spPr>
      </p:pic>
      <p:pic>
        <p:nvPicPr>
          <p:cNvPr id="8" name="0302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429000"/>
            <a:ext cx="360000" cy="360000"/>
          </a:xfrm>
          <a:prstGeom prst="rect">
            <a:avLst/>
          </a:prstGeom>
        </p:spPr>
      </p:pic>
      <p:pic>
        <p:nvPicPr>
          <p:cNvPr id="10" name="03020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429040"/>
            <a:ext cx="360000" cy="360000"/>
          </a:xfrm>
          <a:prstGeom prst="rect">
            <a:avLst/>
          </a:prstGeom>
        </p:spPr>
      </p:pic>
      <p:pic>
        <p:nvPicPr>
          <p:cNvPr id="13" name="03020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65" y="3429040"/>
            <a:ext cx="360000" cy="360000"/>
          </a:xfrm>
          <a:prstGeom prst="rect">
            <a:avLst/>
          </a:prstGeom>
        </p:spPr>
      </p:pic>
      <p:grpSp>
        <p:nvGrpSpPr>
          <p:cNvPr id="34" name="グループ化 33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角丸四角形 46"/>
          <p:cNvSpPr/>
          <p:nvPr/>
        </p:nvSpPr>
        <p:spPr>
          <a:xfrm>
            <a:off x="1907704" y="344641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48" name="角丸四角形 47"/>
          <p:cNvSpPr/>
          <p:nvPr/>
        </p:nvSpPr>
        <p:spPr>
          <a:xfrm>
            <a:off x="6236025" y="342900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49" name="角丸四角形 48"/>
          <p:cNvSpPr/>
          <p:nvPr/>
        </p:nvSpPr>
        <p:spPr>
          <a:xfrm>
            <a:off x="4779222" y="342900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50" name="角丸四角形 49"/>
          <p:cNvSpPr/>
          <p:nvPr/>
        </p:nvSpPr>
        <p:spPr>
          <a:xfrm>
            <a:off x="3355897" y="343402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216399" y="1052736"/>
            <a:ext cx="8217621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 err="1" smtClean="0">
                <a:solidFill>
                  <a:srgbClr val="39B54A"/>
                </a:solidFill>
                <a:latin typeface="Rockwell" panose="02060603020205020403" pitchFamily="18" charset="0"/>
              </a:rPr>
              <a:t>Kerjakan</a:t>
            </a:r>
            <a:r>
              <a:rPr kumimoji="1" lang="en-US" altLang="ja-JP" b="1" dirty="0" smtClean="0">
                <a:solidFill>
                  <a:srgbClr val="39B54A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39B54A"/>
                </a:solidFill>
                <a:latin typeface="Rockwell" panose="02060603020205020403" pitchFamily="18" charset="0"/>
              </a:rPr>
              <a:t>Lembar</a:t>
            </a:r>
            <a:r>
              <a:rPr kumimoji="1" lang="en-US" altLang="ja-JP" b="1" dirty="0" smtClean="0">
                <a:solidFill>
                  <a:srgbClr val="39B54A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39B54A"/>
                </a:solidFill>
                <a:latin typeface="Rockwell" panose="02060603020205020403" pitchFamily="18" charset="0"/>
              </a:rPr>
              <a:t>Kerja</a:t>
            </a:r>
            <a:r>
              <a:rPr kumimoji="1" lang="en-US" altLang="ja-JP" b="1" dirty="0" smtClean="0">
                <a:solidFill>
                  <a:srgbClr val="39B54A"/>
                </a:solidFill>
                <a:latin typeface="Rockwell" panose="02060603020205020403" pitchFamily="18" charset="0"/>
              </a:rPr>
              <a:t> 1 </a:t>
            </a:r>
          </a:p>
          <a:p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teks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yang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terdengar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di audio 1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sampai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4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kemudian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juga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terjemahannya</a:t>
            </a:r>
            <a:endParaRPr kumimoji="1" lang="ja-JP" altLang="en-US" b="1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53" name="コンテンツ プレースホルダー 2"/>
          <p:cNvSpPr txBox="1">
            <a:spLocks/>
          </p:cNvSpPr>
          <p:nvPr/>
        </p:nvSpPr>
        <p:spPr>
          <a:xfrm>
            <a:off x="1151620" y="4293096"/>
            <a:ext cx="5832647" cy="2376264"/>
          </a:xfrm>
          <a:prstGeom prst="flowChartAlternateProcess">
            <a:avLst/>
          </a:prstGeom>
          <a:ln>
            <a:solidFill>
              <a:srgbClr val="39B5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2400" dirty="0" err="1" smtClean="0"/>
              <a:t>Dengarkanlah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percakapan</a:t>
            </a:r>
            <a:r>
              <a:rPr lang="en-US" altLang="ja-JP" sz="2400" dirty="0" smtClean="0"/>
              <a:t> 2 </a:t>
            </a:r>
            <a:r>
              <a:rPr lang="en-US" altLang="ja-JP" sz="2400" dirty="0" err="1" smtClean="0"/>
              <a:t>sekali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lagi</a:t>
            </a:r>
            <a:r>
              <a:rPr lang="en-US" altLang="ja-JP" sz="2400" dirty="0" smtClean="0"/>
              <a:t>. </a:t>
            </a:r>
          </a:p>
          <a:p>
            <a:pPr marL="0" indent="0">
              <a:buFont typeface="Arial" pitchFamily="34" charset="0"/>
              <a:buNone/>
            </a:pPr>
            <a:r>
              <a:rPr lang="en-US" altLang="ja-JP" sz="2400" dirty="0" err="1" smtClean="0"/>
              <a:t>Pada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saat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situasi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apakah</a:t>
            </a:r>
            <a:endParaRPr lang="en-US" altLang="ja-JP" sz="2400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ja-JP" sz="2400" dirty="0" smtClean="0"/>
              <a:t> </a:t>
            </a:r>
            <a:r>
              <a:rPr lang="ja-JP" altLang="en-US" sz="2400" dirty="0" smtClean="0"/>
              <a:t>「え、すみません、もういちど」 </a:t>
            </a:r>
            <a:endParaRPr lang="id-ID" altLang="ja-JP" sz="2400" dirty="0" smtClean="0"/>
          </a:p>
          <a:p>
            <a:pPr marL="0" indent="0">
              <a:buFont typeface="Arial" pitchFamily="34" charset="0"/>
              <a:buNone/>
            </a:pPr>
            <a:endParaRPr lang="id-ID" altLang="ja-JP" sz="2400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ja-JP" sz="2400" dirty="0" err="1" smtClean="0"/>
              <a:t>digunakan</a:t>
            </a:r>
            <a:r>
              <a:rPr lang="en-US" altLang="ja-JP" sz="2400" dirty="0" smtClean="0"/>
              <a:t> ?</a:t>
            </a:r>
            <a:endParaRPr lang="ja-JP" altLang="ja-JP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475656" y="5589460"/>
            <a:ext cx="476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E, </a:t>
            </a:r>
            <a:r>
              <a:rPr kumimoji="1" lang="en-US" altLang="ja-JP" sz="1600" dirty="0" err="1" smtClean="0"/>
              <a:t>sumimasen</a:t>
            </a:r>
            <a:r>
              <a:rPr kumimoji="1" lang="ja-JP" altLang="en-US" sz="1600" dirty="0" smtClean="0"/>
              <a:t>　　　　　　　　</a:t>
            </a:r>
            <a:r>
              <a:rPr kumimoji="1" lang="en-US" altLang="ja-JP" sz="1600" dirty="0" err="1" smtClean="0"/>
              <a:t>mou</a:t>
            </a:r>
            <a:r>
              <a:rPr kumimoji="1" lang="en-US" altLang="ja-JP" sz="1600" dirty="0" smtClean="0"/>
              <a:t> </a:t>
            </a:r>
            <a:r>
              <a:rPr kumimoji="1" lang="en-US" altLang="ja-JP" sz="1600" dirty="0" err="1" smtClean="0"/>
              <a:t>ichido</a:t>
            </a:r>
            <a:endParaRPr kumimoji="1" lang="ja-JP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93096"/>
            <a:ext cx="1889951" cy="226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0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34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03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65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132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32075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2" grpId="0"/>
      <p:bldP spid="53" grpId="0" animBg="1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Resume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D5FFAA7-7655-49C0-B3E8-90A8622FE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08" y="1700808"/>
            <a:ext cx="6336704" cy="33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1= is-sai</a:t>
            </a:r>
          </a:p>
          <a:p>
            <a:r>
              <a:rPr lang="id-ID" dirty="0" smtClean="0"/>
              <a:t>2= ni-sai</a:t>
            </a:r>
          </a:p>
          <a:p>
            <a:r>
              <a:rPr lang="id-ID" dirty="0" smtClean="0"/>
              <a:t>3=san-sai</a:t>
            </a:r>
          </a:p>
          <a:p>
            <a:r>
              <a:rPr lang="id-ID" dirty="0" smtClean="0"/>
              <a:t>4=yon-sai</a:t>
            </a:r>
          </a:p>
          <a:p>
            <a:r>
              <a:rPr lang="id-ID" dirty="0" smtClean="0"/>
              <a:t>5=go-sai</a:t>
            </a:r>
          </a:p>
          <a:p>
            <a:r>
              <a:rPr lang="id-ID" dirty="0" smtClean="0"/>
              <a:t>6=roku-sai</a:t>
            </a:r>
          </a:p>
          <a:p>
            <a:r>
              <a:rPr lang="id-ID" dirty="0" smtClean="0"/>
              <a:t>7=nana-sai</a:t>
            </a:r>
          </a:p>
          <a:p>
            <a:r>
              <a:rPr lang="id-ID" dirty="0" smtClean="0"/>
              <a:t>8=has-sai</a:t>
            </a:r>
          </a:p>
          <a:p>
            <a:r>
              <a:rPr lang="id-ID" dirty="0" smtClean="0"/>
              <a:t>9=kyu-sai</a:t>
            </a:r>
          </a:p>
          <a:p>
            <a:r>
              <a:rPr lang="id-ID" dirty="0" smtClean="0"/>
              <a:t>10=jus-sai</a:t>
            </a:r>
          </a:p>
          <a:p>
            <a:r>
              <a:rPr lang="id-ID" b="1" dirty="0" smtClean="0"/>
              <a:t>20= hatachi</a:t>
            </a:r>
            <a:endParaRPr lang="id-ID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 smtClean="0"/>
              <a:t>Tambahan</a:t>
            </a:r>
            <a:r>
              <a:rPr lang="en-US" sz="4400" dirty="0" smtClean="0"/>
              <a:t> </a:t>
            </a:r>
            <a:br>
              <a:rPr lang="en-US" sz="4400" dirty="0" smtClean="0"/>
            </a:br>
            <a:r>
              <a:rPr lang="en-US" sz="2200" dirty="0" err="1" smtClean="0">
                <a:solidFill>
                  <a:schemeClr val="tx1"/>
                </a:solidFill>
              </a:rPr>
              <a:t>Untuk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id-ID" sz="2200" dirty="0" smtClean="0">
                <a:solidFill>
                  <a:schemeClr val="tx1"/>
                </a:solidFill>
              </a:rPr>
              <a:t>Penyebutan </a:t>
            </a:r>
            <a:r>
              <a:rPr lang="id-ID" sz="2200" dirty="0" smtClean="0">
                <a:solidFill>
                  <a:schemeClr val="tx1"/>
                </a:solidFill>
              </a:rPr>
              <a:t>umur</a:t>
            </a:r>
            <a:br>
              <a:rPr lang="id-ID" sz="2200" dirty="0" smtClean="0">
                <a:solidFill>
                  <a:schemeClr val="tx1"/>
                </a:solidFill>
              </a:rPr>
            </a:br>
            <a:r>
              <a:rPr lang="id-ID" sz="2200" dirty="0" smtClean="0">
                <a:solidFill>
                  <a:schemeClr val="tx1"/>
                </a:solidFill>
              </a:rPr>
              <a:t>(Angka + sai)</a:t>
            </a:r>
            <a:endParaRPr lang="id-ID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sz="3200" dirty="0" smtClean="0"/>
              <a:t>(</a:t>
            </a:r>
            <a:r>
              <a:rPr lang="id-ID" sz="3200" dirty="0"/>
              <a:t>~</a:t>
            </a:r>
            <a:r>
              <a:rPr lang="id-ID" sz="3200" dirty="0" smtClean="0"/>
              <a:t> wa) nan sai desuka?</a:t>
            </a:r>
          </a:p>
          <a:p>
            <a:endParaRPr lang="id-ID" sz="3200" dirty="0"/>
          </a:p>
          <a:p>
            <a:r>
              <a:rPr lang="id-ID" sz="3200" dirty="0" smtClean="0"/>
              <a:t>(</a:t>
            </a:r>
            <a:r>
              <a:rPr lang="id-ID" sz="3200" dirty="0"/>
              <a:t>~</a:t>
            </a:r>
            <a:r>
              <a:rPr lang="id-ID" sz="3200" dirty="0" smtClean="0"/>
              <a:t> wa) oikutsu desuka</a:t>
            </a:r>
            <a:r>
              <a:rPr lang="id-ID" sz="3200" dirty="0" smtClean="0"/>
              <a:t>?</a:t>
            </a:r>
            <a:r>
              <a:rPr lang="en-US" sz="3200" dirty="0" smtClean="0"/>
              <a:t> </a:t>
            </a:r>
          </a:p>
          <a:p>
            <a:r>
              <a:rPr lang="en-US" sz="1400" dirty="0" smtClean="0"/>
              <a:t>(</a:t>
            </a:r>
            <a:r>
              <a:rPr lang="en-US" sz="1400" dirty="0" err="1" smtClean="0"/>
              <a:t>ungkapan</a:t>
            </a:r>
            <a:r>
              <a:rPr lang="en-US" sz="1400" dirty="0" smtClean="0"/>
              <a:t> yang </a:t>
            </a:r>
            <a:r>
              <a:rPr lang="en-US" sz="1400" dirty="0" err="1" smtClean="0"/>
              <a:t>lebih</a:t>
            </a:r>
            <a:r>
              <a:rPr lang="en-US" sz="1400" dirty="0" smtClean="0"/>
              <a:t> </a:t>
            </a:r>
            <a:r>
              <a:rPr lang="en-US" sz="1400" dirty="0" err="1" smtClean="0"/>
              <a:t>sopan</a:t>
            </a:r>
            <a:r>
              <a:rPr lang="en-US" sz="1400" dirty="0" smtClean="0"/>
              <a:t>)</a:t>
            </a:r>
            <a:endParaRPr lang="id-ID" sz="14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err="1" smtClean="0"/>
              <a:t>Jawaban</a:t>
            </a:r>
            <a:r>
              <a:rPr lang="en-US" sz="3200" dirty="0" smtClean="0"/>
              <a:t> :</a:t>
            </a:r>
            <a:endParaRPr lang="id-ID" sz="3200" dirty="0"/>
          </a:p>
          <a:p>
            <a:pPr marL="0" indent="0">
              <a:buNone/>
            </a:pPr>
            <a:r>
              <a:rPr lang="id-ID" sz="3200" dirty="0" smtClean="0">
                <a:solidFill>
                  <a:srgbClr val="FF0000"/>
                </a:solidFill>
              </a:rPr>
              <a:t>     Ni juu san sai </a:t>
            </a:r>
            <a:r>
              <a:rPr lang="id-ID" sz="3200" dirty="0" smtClean="0">
                <a:solidFill>
                  <a:srgbClr val="FF0000"/>
                </a:solidFill>
              </a:rPr>
              <a:t>desu </a:t>
            </a:r>
            <a:r>
              <a:rPr lang="id-ID" sz="3200" dirty="0" smtClean="0">
                <a:solidFill>
                  <a:srgbClr val="FF0000"/>
                </a:solidFill>
              </a:rPr>
              <a:t>(23 tahun)</a:t>
            </a:r>
            <a:endParaRPr lang="id-ID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4000" dirty="0" smtClean="0"/>
              <a:t>Kalimat tanya untuk menanyakan umur</a:t>
            </a:r>
            <a:endParaRPr lang="id-ID" sz="4000" dirty="0"/>
          </a:p>
        </p:txBody>
      </p:sp>
    </p:spTree>
    <p:extLst>
      <p:ext uri="{BB962C8B-B14F-4D97-AF65-F5344CB8AC3E}">
        <p14:creationId xmlns:p14="http://schemas.microsoft.com/office/powerpoint/2010/main" val="20493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id-ID" sz="3200" dirty="0" smtClean="0"/>
              <a:t>Menyebutkan Keterangan Waktu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id-ID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389474"/>
              </p:ext>
            </p:extLst>
          </p:nvPr>
        </p:nvGraphicFramePr>
        <p:xfrm>
          <a:off x="467544" y="1988840"/>
          <a:ext cx="8229600" cy="3845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769005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Waktu</a:t>
                      </a:r>
                      <a:endParaRPr lang="id-ID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d-ID" sz="2000" dirty="0" smtClean="0"/>
                        <a:t>Lampau</a:t>
                      </a:r>
                      <a:endParaRPr lang="id-ID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Sekarang</a:t>
                      </a:r>
                      <a:endParaRPr lang="id-ID" sz="2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d-ID" sz="2000" dirty="0" smtClean="0"/>
                        <a:t>Yang</a:t>
                      </a:r>
                      <a:r>
                        <a:rPr lang="id-ID" sz="2000" baseline="0" dirty="0" smtClean="0"/>
                        <a:t> akan datang</a:t>
                      </a:r>
                      <a:endParaRPr lang="id-ID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</a:tr>
              <a:tr h="769005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Hari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Ototoi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Kinou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Kyou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Ashita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Asatte</a:t>
                      </a:r>
                      <a:endParaRPr lang="id-ID" sz="2000" dirty="0"/>
                    </a:p>
                  </a:txBody>
                  <a:tcPr/>
                </a:tc>
              </a:tr>
              <a:tr h="769005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Minggu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Senshuu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Konshuu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Raishuu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sz="2000" dirty="0"/>
                    </a:p>
                  </a:txBody>
                  <a:tcPr/>
                </a:tc>
              </a:tr>
              <a:tr h="769005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Bulan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Sengetsu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Kongetsu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Raigetsu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sz="2000" dirty="0"/>
                    </a:p>
                  </a:txBody>
                  <a:tcPr/>
                </a:tc>
              </a:tr>
              <a:tr h="769005"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Tahun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Kyonen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Kotoshi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 smtClean="0"/>
                        <a:t>Rainen</a:t>
                      </a:r>
                      <a:endParaRPr lang="id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d-ID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2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Penyebutan </a:t>
            </a:r>
            <a:r>
              <a:rPr lang="id-ID" dirty="0" smtClean="0"/>
              <a:t>Hari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b="1" dirty="0" smtClean="0">
                <a:solidFill>
                  <a:schemeClr val="tx1"/>
                </a:solidFill>
              </a:rPr>
              <a:t>Agar </a:t>
            </a:r>
            <a:r>
              <a:rPr lang="en-US" sz="1800" b="1" dirty="0" err="1" smtClean="0">
                <a:solidFill>
                  <a:schemeClr val="tx1"/>
                </a:solidFill>
              </a:rPr>
              <a:t>lebih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mudah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mengingatnya</a:t>
            </a:r>
            <a:r>
              <a:rPr lang="en-US" sz="1800" b="1" dirty="0" smtClean="0">
                <a:solidFill>
                  <a:schemeClr val="tx1"/>
                </a:solidFill>
              </a:rPr>
              <a:t>, </a:t>
            </a:r>
            <a:r>
              <a:rPr lang="en-US" sz="1800" b="1" dirty="0" err="1" smtClean="0">
                <a:solidFill>
                  <a:schemeClr val="tx1"/>
                </a:solidFill>
              </a:rPr>
              <a:t>hafalkan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dulu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awalan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dari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kosakata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hari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berikut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</a:rPr>
              <a:t>ini</a:t>
            </a:r>
            <a:endParaRPr lang="id-ID" sz="1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35612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6000" b="1" dirty="0" smtClean="0"/>
              <a:t>Nichi Getsu Ka </a:t>
            </a:r>
          </a:p>
          <a:p>
            <a:pPr marL="0" indent="0" algn="ctr">
              <a:buNone/>
            </a:pPr>
            <a:r>
              <a:rPr lang="id-ID" sz="6000" b="1" dirty="0" smtClean="0"/>
              <a:t>Sui Moku Kin Do</a:t>
            </a:r>
            <a:endParaRPr lang="id-ID" sz="6000" b="1" dirty="0"/>
          </a:p>
        </p:txBody>
      </p:sp>
    </p:spTree>
    <p:extLst>
      <p:ext uri="{BB962C8B-B14F-4D97-AF65-F5344CB8AC3E}">
        <p14:creationId xmlns:p14="http://schemas.microsoft.com/office/powerpoint/2010/main" val="31116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6E431-9729-4BA5-BEBB-A6ECFA62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506" y="836712"/>
            <a:ext cx="4945163" cy="107058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Hari</a:t>
            </a:r>
            <a:r>
              <a:rPr lang="id-ID" dirty="0" smtClean="0"/>
              <a:t>+youbi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D2700BB-956E-4765-A276-1E90704F7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412" y="2160588"/>
            <a:ext cx="565078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diisi</a:t>
            </a:r>
            <a:r>
              <a:rPr lang="en-US" dirty="0" smtClean="0"/>
              <a:t>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sz="3200" b="1" dirty="0" smtClean="0"/>
              <a:t>Kyou wa mokuyoubi desu. Raishuu wa nan youbi desuka?</a:t>
            </a:r>
          </a:p>
          <a:p>
            <a:endParaRPr lang="id-ID" sz="3200" b="1" dirty="0"/>
          </a:p>
          <a:p>
            <a:r>
              <a:rPr lang="id-ID" sz="3200" b="1" dirty="0" smtClean="0"/>
              <a:t>Ashita wa kinyoubi desu. Kinou wa nan youbi desuka?</a:t>
            </a:r>
          </a:p>
          <a:p>
            <a:endParaRPr lang="id-ID" sz="3200" b="1" dirty="0"/>
          </a:p>
          <a:p>
            <a:r>
              <a:rPr lang="id-ID" sz="3200" b="1" dirty="0" smtClean="0"/>
              <a:t>Kyou wa getsuyoubi desu. Asatte wa, nan youbi desuka?</a:t>
            </a:r>
            <a:endParaRPr lang="id-ID" sz="3200" b="1" dirty="0"/>
          </a:p>
        </p:txBody>
      </p:sp>
    </p:spTree>
    <p:extLst>
      <p:ext uri="{BB962C8B-B14F-4D97-AF65-F5344CB8AC3E}">
        <p14:creationId xmlns:p14="http://schemas.microsoft.com/office/powerpoint/2010/main" val="189023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Menanyakan Hari</a:t>
            </a:r>
            <a:r>
              <a:rPr lang="en-US" dirty="0" smtClean="0"/>
              <a:t/>
            </a:r>
            <a:br>
              <a:rPr lang="en-US" dirty="0" smtClean="0"/>
            </a:b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id-ID" dirty="0" smtClean="0"/>
          </a:p>
          <a:p>
            <a:endParaRPr lang="id-ID" dirty="0" smtClean="0"/>
          </a:p>
          <a:p>
            <a:endParaRPr lang="id-ID" dirty="0"/>
          </a:p>
          <a:p>
            <a:r>
              <a:rPr lang="id-ID" sz="3600" dirty="0" smtClean="0"/>
              <a:t>Kyou wa nan youbi desuka ?</a:t>
            </a:r>
          </a:p>
          <a:p>
            <a:r>
              <a:rPr lang="id-ID" sz="3600" dirty="0" smtClean="0">
                <a:solidFill>
                  <a:schemeClr val="accent1">
                    <a:lumMod val="75000"/>
                  </a:schemeClr>
                </a:solidFill>
              </a:rPr>
              <a:t>Sekarang hari apa?</a:t>
            </a:r>
          </a:p>
          <a:p>
            <a:endParaRPr lang="id-ID" sz="3600" dirty="0"/>
          </a:p>
          <a:p>
            <a:r>
              <a:rPr lang="id-ID" sz="3600" dirty="0" smtClean="0"/>
              <a:t>Ashita wa nan youbi desuka?</a:t>
            </a:r>
          </a:p>
          <a:p>
            <a:r>
              <a:rPr lang="id-ID" sz="3600" dirty="0" smtClean="0">
                <a:solidFill>
                  <a:schemeClr val="accent1">
                    <a:lumMod val="75000"/>
                  </a:schemeClr>
                </a:solidFill>
              </a:rPr>
              <a:t>Besok hari apa?</a:t>
            </a:r>
            <a:endParaRPr lang="id-ID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19672" y="1772816"/>
            <a:ext cx="6264696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200" dirty="0" smtClean="0"/>
              <a:t>Nan youbi desuka?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5979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2439988" y="7789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 pitchFamily="50" charset="-128"/>
              <a:cs typeface="ＭＳ Ｐゴシック" pitchFamily="50" charset="-128"/>
            </a:endParaRPr>
          </a:p>
        </p:txBody>
      </p:sp>
      <p:pic>
        <p:nvPicPr>
          <p:cNvPr id="3" name="0107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8" y="1556792"/>
            <a:ext cx="360000" cy="360000"/>
          </a:xfrm>
          <a:prstGeom prst="rect">
            <a:avLst/>
          </a:prstGeom>
        </p:spPr>
      </p:pic>
      <p:pic>
        <p:nvPicPr>
          <p:cNvPr id="6" name="0107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8" y="2636952"/>
            <a:ext cx="360000" cy="360000"/>
          </a:xfrm>
          <a:prstGeom prst="rect">
            <a:avLst/>
          </a:prstGeom>
        </p:spPr>
      </p:pic>
      <p:pic>
        <p:nvPicPr>
          <p:cNvPr id="7" name="0107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085224"/>
            <a:ext cx="360000" cy="360000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62310" y="161137"/>
            <a:ext cx="9083670" cy="467527"/>
            <a:chOff x="62310" y="1358507"/>
            <a:chExt cx="9083670" cy="467527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638" y="1358507"/>
              <a:ext cx="5347342" cy="46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371237"/>
              <a:ext cx="4464496" cy="414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365127"/>
            <a:ext cx="7886700" cy="759617"/>
          </a:xfrm>
        </p:spPr>
        <p:txBody>
          <a:bodyPr>
            <a:normAutofit fontScale="90000"/>
          </a:bodyPr>
          <a:lstStyle/>
          <a:p>
            <a:r>
              <a:rPr kumimoji="1" lang="en-US" altLang="ja-JP" sz="3500" dirty="0" err="1" smtClean="0">
                <a:solidFill>
                  <a:schemeClr val="tx1"/>
                </a:solidFill>
                <a:latin typeface="+mj-ea"/>
              </a:rPr>
              <a:t>Penyebutan</a:t>
            </a:r>
            <a:r>
              <a:rPr kumimoji="1" lang="en-US" altLang="ja-JP" sz="3500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kumimoji="1" lang="en-US" altLang="ja-JP" sz="3500" dirty="0" err="1" smtClean="0">
                <a:solidFill>
                  <a:schemeClr val="tx1"/>
                </a:solidFill>
                <a:latin typeface="+mj-ea"/>
              </a:rPr>
              <a:t>angka</a:t>
            </a:r>
            <a:r>
              <a:rPr kumimoji="1" lang="en-US" altLang="ja-JP" sz="3500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kumimoji="1" lang="en-US" altLang="ja-JP" sz="3500" dirty="0" err="1" smtClean="0">
                <a:solidFill>
                  <a:schemeClr val="tx1"/>
                </a:solidFill>
                <a:latin typeface="+mj-ea"/>
              </a:rPr>
              <a:t>dalam</a:t>
            </a:r>
            <a:r>
              <a:rPr kumimoji="1" lang="en-US" altLang="ja-JP" sz="3500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kumimoji="1" lang="en-US" altLang="ja-JP" sz="3500" dirty="0" err="1" smtClean="0">
                <a:solidFill>
                  <a:schemeClr val="tx1"/>
                </a:solidFill>
                <a:latin typeface="+mj-ea"/>
              </a:rPr>
              <a:t>bahasa</a:t>
            </a:r>
            <a:r>
              <a:rPr kumimoji="1" lang="en-US" altLang="ja-JP" sz="3500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kumimoji="1" lang="en-US" altLang="ja-JP" sz="3500" dirty="0" err="1" smtClean="0">
                <a:solidFill>
                  <a:schemeClr val="tx1"/>
                </a:solidFill>
                <a:latin typeface="+mj-ea"/>
              </a:rPr>
              <a:t>Jepang</a:t>
            </a:r>
            <a:endParaRPr kumimoji="1" lang="ja-JP" altLang="en-US" sz="35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2" y="1556792"/>
            <a:ext cx="754481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4" y="5118424"/>
            <a:ext cx="6106599" cy="97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010700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21" y="438643"/>
            <a:ext cx="504225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9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9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67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/>
          <p:cNvGrpSpPr/>
          <p:nvPr/>
        </p:nvGrpSpPr>
        <p:grpSpPr>
          <a:xfrm>
            <a:off x="62310" y="161137"/>
            <a:ext cx="9083670" cy="467527"/>
            <a:chOff x="62310" y="1358507"/>
            <a:chExt cx="9083670" cy="467527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638" y="1358507"/>
              <a:ext cx="5347342" cy="46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371237"/>
              <a:ext cx="4464496" cy="414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276736"/>
            <a:ext cx="7670676" cy="568088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ja-JP" dirty="0" smtClean="0">
                <a:ea typeface="ＭＳ 明朝" pitchFamily="17" charset="-128"/>
                <a:cs typeface="Cordia New" pitchFamily="34" charset="-34"/>
              </a:rPr>
              <a:t>Mari </a:t>
            </a:r>
            <a:r>
              <a:rPr lang="en-US" altLang="ja-JP" dirty="0" err="1" smtClean="0">
                <a:ea typeface="ＭＳ 明朝" pitchFamily="17" charset="-128"/>
                <a:cs typeface="Cordia New" pitchFamily="34" charset="-34"/>
              </a:rPr>
              <a:t>nyanyikan</a:t>
            </a:r>
            <a:r>
              <a:rPr lang="en-US" altLang="ja-JP" dirty="0" smtClean="0">
                <a:ea typeface="ＭＳ 明朝" pitchFamily="17" charset="-128"/>
                <a:cs typeface="Cordia New" pitchFamily="34" charset="-34"/>
              </a:rPr>
              <a:t> </a:t>
            </a:r>
            <a:r>
              <a:rPr lang="en-US" altLang="ja-JP" dirty="0" err="1">
                <a:ea typeface="ＭＳ 明朝" pitchFamily="17" charset="-128"/>
                <a:cs typeface="Cordia New" pitchFamily="34" charset="-34"/>
              </a:rPr>
              <a:t>lagu</a:t>
            </a:r>
            <a:r>
              <a:rPr lang="en-US" altLang="ja-JP" dirty="0">
                <a:ea typeface="ＭＳ 明朝" pitchFamily="17" charset="-128"/>
                <a:cs typeface="Cordia New" pitchFamily="34" charset="-34"/>
              </a:rPr>
              <a:t> “</a:t>
            </a:r>
            <a:r>
              <a:rPr lang="en-US" altLang="ja-JP" dirty="0" err="1">
                <a:ea typeface="ＭＳ 明朝" pitchFamily="17" charset="-128"/>
                <a:cs typeface="Cordia New" pitchFamily="34" charset="-34"/>
              </a:rPr>
              <a:t>Suuji</a:t>
            </a:r>
            <a:r>
              <a:rPr lang="en-US" altLang="ja-JP" dirty="0">
                <a:ea typeface="ＭＳ 明朝" pitchFamily="17" charset="-128"/>
                <a:cs typeface="Cordia New" pitchFamily="34" charset="-34"/>
              </a:rPr>
              <a:t> no </a:t>
            </a:r>
            <a:r>
              <a:rPr lang="en-US" altLang="ja-JP" dirty="0" err="1">
                <a:ea typeface="ＭＳ 明朝" pitchFamily="17" charset="-128"/>
                <a:cs typeface="Cordia New" pitchFamily="34" charset="-34"/>
              </a:rPr>
              <a:t>uta</a:t>
            </a:r>
            <a:r>
              <a:rPr lang="en-US" altLang="ja-JP" dirty="0">
                <a:ea typeface="ＭＳ 明朝" pitchFamily="17" charset="-128"/>
                <a:cs typeface="Cordia New" pitchFamily="34" charset="-34"/>
              </a:rPr>
              <a:t>”.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7" name="01070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63" y="1268760"/>
            <a:ext cx="504225" cy="486000"/>
          </a:xfrm>
          <a:prstGeom prst="rect">
            <a:avLst/>
          </a:prstGeom>
        </p:spPr>
      </p:pic>
      <p:grpSp>
        <p:nvGrpSpPr>
          <p:cNvPr id="2" name="グループ化 1"/>
          <p:cNvGrpSpPr/>
          <p:nvPr/>
        </p:nvGrpSpPr>
        <p:grpSpPr>
          <a:xfrm>
            <a:off x="1558787" y="2060848"/>
            <a:ext cx="6025705" cy="4464496"/>
            <a:chOff x="1558787" y="1916832"/>
            <a:chExt cx="6025705" cy="4464496"/>
          </a:xfrm>
        </p:grpSpPr>
        <p:pic>
          <p:nvPicPr>
            <p:cNvPr id="8" name="図 7"/>
            <p:cNvPicPr/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73"/>
            <a:stretch/>
          </p:blipFill>
          <p:spPr bwMode="auto">
            <a:xfrm>
              <a:off x="1558787" y="1916832"/>
              <a:ext cx="6025705" cy="43097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正方形/長方形 9"/>
            <p:cNvSpPr/>
            <p:nvPr/>
          </p:nvSpPr>
          <p:spPr>
            <a:xfrm>
              <a:off x="2181593" y="2784033"/>
              <a:ext cx="5337926" cy="379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50800" algn="just">
                <a:spcAft>
                  <a:spcPts val="0"/>
                </a:spcAft>
              </a:pP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ichi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ni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san    yon       go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roku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shichi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hachi</a:t>
              </a:r>
              <a:endParaRPr lang="ja-JP" sz="2000" kern="100" dirty="0">
                <a:effectLst/>
                <a:ea typeface="ＭＳ 明朝"/>
                <a:cs typeface="Cordia New"/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2419945" y="3526925"/>
              <a:ext cx="4481253" cy="37355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hachi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kyuu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juu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     </a:t>
              </a:r>
              <a:r>
                <a:rPr lang="en-US" sz="2000" kern="100" dirty="0" smtClean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hachi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kyuu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"/>
                  <a:ea typeface="ＭＳ 明朝"/>
                  <a:cs typeface="Cordia New"/>
                </a:rPr>
                <a:t>juu</a:t>
              </a:r>
              <a:endParaRPr lang="ja-JP" sz="2000" kern="100" dirty="0">
                <a:effectLst/>
                <a:latin typeface="Century"/>
                <a:ea typeface="ＭＳ 明朝"/>
                <a:cs typeface="Cordia New"/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2373815" y="4294962"/>
              <a:ext cx="4585573" cy="27740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ja-JP" sz="2000" kern="100" dirty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</a:t>
              </a:r>
              <a:r>
                <a:rPr lang="en-US" sz="2000" kern="100" dirty="0" err="1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juu-ichi</a:t>
              </a:r>
              <a:r>
                <a:rPr lang="en-US" sz="2000" kern="100" dirty="0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</a:t>
              </a:r>
              <a:r>
                <a:rPr lang="en-US" sz="2000" kern="100" dirty="0" err="1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juu-ni</a:t>
              </a:r>
              <a:r>
                <a:rPr lang="en-US" sz="2000" kern="100" dirty="0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       </a:t>
              </a:r>
              <a:r>
                <a:rPr lang="en-US" sz="2000" kern="100" dirty="0" err="1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juu-ichi</a:t>
              </a:r>
              <a:r>
                <a:rPr lang="en-US" sz="2000" kern="100" dirty="0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</a:t>
              </a:r>
              <a:r>
                <a:rPr lang="en-US" sz="2000" kern="100" dirty="0" err="1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juu-ni</a:t>
              </a:r>
              <a:endParaRPr lang="ja-JP" sz="2000" kern="100" dirty="0">
                <a:effectLst/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2404569" y="5140428"/>
              <a:ext cx="4770843" cy="26427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ja-JP" sz="2000" kern="100" dirty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o     ha    you         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kon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nichi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 </a:t>
              </a:r>
              <a:r>
                <a:rPr lang="en-US" sz="2000" kern="100" dirty="0" err="1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wa</a:t>
              </a:r>
              <a:r>
                <a:rPr lang="en-US" sz="2000" kern="100" dirty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</a:t>
              </a:r>
              <a:endParaRPr lang="ja-JP" sz="2000" kern="100" dirty="0">
                <a:effectLst/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1558787" y="5920192"/>
              <a:ext cx="5765725" cy="46113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ja-JP" altLang="en-US" sz="2000" kern="100" dirty="0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　　　　</a:t>
              </a:r>
              <a:r>
                <a:rPr lang="en-US" altLang="ja-JP" sz="2000" kern="100" dirty="0" err="1" smtClean="0">
                  <a:solidFill>
                    <a:srgbClr val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kon</a:t>
              </a:r>
              <a:r>
                <a:rPr lang="en-US" altLang="ja-JP" sz="2000" kern="100" dirty="0" smtClean="0">
                  <a:solidFill>
                    <a:srgbClr val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ban  </a:t>
              </a:r>
              <a:r>
                <a:rPr lang="en-US" altLang="ja-JP" sz="2000" kern="100" dirty="0" err="1" smtClean="0">
                  <a:solidFill>
                    <a:srgbClr val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wa</a:t>
              </a:r>
              <a:r>
                <a:rPr lang="en-US" altLang="ja-JP" sz="2000" kern="100" dirty="0" smtClean="0">
                  <a:solidFill>
                    <a:srgbClr val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           </a:t>
              </a:r>
              <a:r>
                <a:rPr lang="en-US" altLang="ja-JP" sz="2000" kern="100" dirty="0" err="1" smtClean="0">
                  <a:solidFill>
                    <a:srgbClr val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mou</a:t>
              </a:r>
              <a:r>
                <a:rPr lang="en-US" altLang="ja-JP" sz="2000" kern="100" dirty="0" smtClean="0">
                  <a:solidFill>
                    <a:srgbClr val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</a:t>
              </a:r>
              <a:r>
                <a:rPr lang="en-US" altLang="ja-JP" sz="2000" kern="100" dirty="0" err="1" smtClean="0">
                  <a:solidFill>
                    <a:srgbClr val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ichi</a:t>
              </a:r>
              <a:r>
                <a:rPr lang="en-US" altLang="ja-JP" sz="2000" kern="100" dirty="0" smtClean="0">
                  <a:solidFill>
                    <a:srgbClr val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do</a:t>
              </a:r>
              <a:r>
                <a:rPr lang="en-US" altLang="ja-JP" sz="2000" kern="100" dirty="0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</a:t>
              </a:r>
              <a:r>
                <a:rPr lang="en-US" sz="2000" kern="100" dirty="0" smtClean="0">
                  <a:solidFill>
                    <a:srgbClr val="000000"/>
                  </a:solidFill>
                  <a:effectLst/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</a:t>
              </a:r>
              <a:endParaRPr lang="ja-JP" sz="2000" kern="100" dirty="0">
                <a:effectLst/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0" y="588293"/>
            <a:ext cx="1828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0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1132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62310" y="161137"/>
            <a:ext cx="9083670" cy="467527"/>
            <a:chOff x="62310" y="1358507"/>
            <a:chExt cx="9083670" cy="467527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638" y="1358507"/>
              <a:ext cx="5347342" cy="46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371237"/>
              <a:ext cx="4464496" cy="414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0" y="588293"/>
            <a:ext cx="1828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タイトル 2"/>
          <p:cNvSpPr txBox="1">
            <a:spLocks/>
          </p:cNvSpPr>
          <p:nvPr/>
        </p:nvSpPr>
        <p:spPr>
          <a:xfrm>
            <a:off x="2181784" y="592920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600" dirty="0" smtClean="0">
                <a:latin typeface="+mj-ea"/>
              </a:rPr>
              <a:t>①</a:t>
            </a:r>
            <a:endParaRPr lang="ja-JP" altLang="en-US" sz="3600" dirty="0">
              <a:latin typeface="+mj-ea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475657" y="2683366"/>
            <a:ext cx="5873618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ＭＳ Ｐゴシック" pitchFamily="50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1</a:t>
            </a:r>
            <a:r>
              <a:rPr kumimoji="1" lang="ja-JP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．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Sebutkan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 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angka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 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secara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 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berurutan</a:t>
            </a:r>
            <a:endParaRPr kumimoji="1" lang="en-US" altLang="ja-JP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明朝" pitchFamily="17" charset="-128"/>
              <a:cs typeface="Cordia New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2400" dirty="0">
                <a:latin typeface="+mn-lt"/>
                <a:ea typeface="ＭＳ 明朝" pitchFamily="17" charset="-128"/>
                <a:cs typeface="Cordia New" pitchFamily="34" charset="-34"/>
              </a:rPr>
              <a:t>　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  (Dari paling 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kecil</a:t>
            </a:r>
            <a:r>
              <a:rPr lang="en-US" altLang="ja-JP" sz="2400" dirty="0" smtClean="0">
                <a:latin typeface="+mn-lt"/>
                <a:ea typeface="ＭＳ 明朝" pitchFamily="17" charset="-128"/>
                <a:cs typeface="Cordia New" pitchFamily="34" charset="-34"/>
              </a:rPr>
              <a:t>,  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dari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 paling 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besar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ja-JP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明朝" pitchFamily="17" charset="-128"/>
              <a:cs typeface="Cordia New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ja-JP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ＭＳ 明朝" pitchFamily="17" charset="-128"/>
              <a:cs typeface="Cordia New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2</a:t>
            </a:r>
            <a:r>
              <a:rPr kumimoji="1" lang="ja-JP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．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Tulislah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 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angka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 yang 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disebutkan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 </a:t>
            </a:r>
            <a:r>
              <a:rPr kumimoji="1" lang="en-US" altLang="ja-JP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oleh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 </a:t>
            </a:r>
            <a:r>
              <a:rPr lang="id-ID" altLang="ja-JP" sz="2400" dirty="0" smtClean="0">
                <a:latin typeface="+mn-lt"/>
                <a:ea typeface="ＭＳ 明朝" pitchFamily="17" charset="-128"/>
                <a:cs typeface="Cordia New" pitchFamily="34" charset="-34"/>
              </a:rPr>
              <a:t>sensei</a:t>
            </a:r>
            <a:r>
              <a:rPr kumimoji="1" lang="en-US" altLang="ja-JP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ＭＳ 明朝" pitchFamily="17" charset="-128"/>
                <a:cs typeface="Cordia New" pitchFamily="34" charset="-34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ja-JP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3" name="タイトル 2"/>
          <p:cNvSpPr txBox="1">
            <a:spLocks/>
          </p:cNvSpPr>
          <p:nvPr/>
        </p:nvSpPr>
        <p:spPr>
          <a:xfrm rot="940399">
            <a:off x="5884389" y="1905136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①</a:t>
            </a:r>
            <a:endParaRPr lang="ja-JP" altLang="en-US" sz="72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14" name="タイトル 2"/>
          <p:cNvSpPr txBox="1">
            <a:spLocks/>
          </p:cNvSpPr>
          <p:nvPr/>
        </p:nvSpPr>
        <p:spPr>
          <a:xfrm rot="20506860">
            <a:off x="1765214" y="5471253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⑦</a:t>
            </a:r>
          </a:p>
        </p:txBody>
      </p:sp>
      <p:sp>
        <p:nvSpPr>
          <p:cNvPr id="15" name="タイトル 2"/>
          <p:cNvSpPr txBox="1">
            <a:spLocks/>
          </p:cNvSpPr>
          <p:nvPr/>
        </p:nvSpPr>
        <p:spPr>
          <a:xfrm rot="20416939">
            <a:off x="7427440" y="5611159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⑨</a:t>
            </a:r>
          </a:p>
        </p:txBody>
      </p:sp>
      <p:sp>
        <p:nvSpPr>
          <p:cNvPr id="16" name="タイトル 2"/>
          <p:cNvSpPr txBox="1">
            <a:spLocks/>
          </p:cNvSpPr>
          <p:nvPr/>
        </p:nvSpPr>
        <p:spPr>
          <a:xfrm rot="2021606">
            <a:off x="7740352" y="1412462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⑩</a:t>
            </a:r>
            <a:endParaRPr lang="ja-JP" altLang="en-US" sz="72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17" name="タイトル 2"/>
          <p:cNvSpPr txBox="1">
            <a:spLocks/>
          </p:cNvSpPr>
          <p:nvPr/>
        </p:nvSpPr>
        <p:spPr>
          <a:xfrm rot="250727">
            <a:off x="3295354" y="1692356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⑧</a:t>
            </a:r>
          </a:p>
        </p:txBody>
      </p:sp>
      <p:sp>
        <p:nvSpPr>
          <p:cNvPr id="18" name="タイトル 2"/>
          <p:cNvSpPr txBox="1">
            <a:spLocks/>
          </p:cNvSpPr>
          <p:nvPr/>
        </p:nvSpPr>
        <p:spPr>
          <a:xfrm>
            <a:off x="969950" y="1890069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⑤</a:t>
            </a:r>
          </a:p>
        </p:txBody>
      </p:sp>
      <p:sp>
        <p:nvSpPr>
          <p:cNvPr id="19" name="タイトル 2"/>
          <p:cNvSpPr txBox="1">
            <a:spLocks/>
          </p:cNvSpPr>
          <p:nvPr/>
        </p:nvSpPr>
        <p:spPr>
          <a:xfrm rot="959814">
            <a:off x="7696780" y="4066369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④</a:t>
            </a:r>
            <a:endParaRPr lang="ja-JP" altLang="en-US" sz="72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0" name="タイトル 2"/>
          <p:cNvSpPr txBox="1">
            <a:spLocks/>
          </p:cNvSpPr>
          <p:nvPr/>
        </p:nvSpPr>
        <p:spPr>
          <a:xfrm>
            <a:off x="5580112" y="5323061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③</a:t>
            </a:r>
            <a:endParaRPr lang="ja-JP" altLang="en-US" sz="7200" dirty="0">
              <a:solidFill>
                <a:schemeClr val="accent3">
                  <a:lumMod val="60000"/>
                  <a:lumOff val="40000"/>
                </a:schemeClr>
              </a:solidFill>
              <a:latin typeface="+mj-ea"/>
            </a:endParaRPr>
          </a:p>
        </p:txBody>
      </p:sp>
      <p:sp>
        <p:nvSpPr>
          <p:cNvPr id="21" name="タイトル 2"/>
          <p:cNvSpPr txBox="1">
            <a:spLocks/>
          </p:cNvSpPr>
          <p:nvPr/>
        </p:nvSpPr>
        <p:spPr>
          <a:xfrm rot="18702598">
            <a:off x="3683283" y="4971563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⑥</a:t>
            </a:r>
          </a:p>
        </p:txBody>
      </p:sp>
      <p:sp>
        <p:nvSpPr>
          <p:cNvPr id="22" name="タイトル 2"/>
          <p:cNvSpPr txBox="1">
            <a:spLocks/>
          </p:cNvSpPr>
          <p:nvPr/>
        </p:nvSpPr>
        <p:spPr>
          <a:xfrm rot="20719381">
            <a:off x="457217" y="4206266"/>
            <a:ext cx="522778" cy="5542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ea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8239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479</TotalTime>
  <Words>952</Words>
  <Application>Microsoft Office PowerPoint</Application>
  <PresentationFormat>On-screen Show (4:3)</PresentationFormat>
  <Paragraphs>167</Paragraphs>
  <Slides>18</Slides>
  <Notes>9</Notes>
  <HiddenSlides>0</HiddenSlides>
  <MMClips>16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 Unicode MS</vt:lpstr>
      <vt:lpstr>ＭＳ Ｐゴシック</vt:lpstr>
      <vt:lpstr>Algerian</vt:lpstr>
      <vt:lpstr>Arial</vt:lpstr>
      <vt:lpstr>Calibri</vt:lpstr>
      <vt:lpstr>Century</vt:lpstr>
      <vt:lpstr>Cordia New</vt:lpstr>
      <vt:lpstr>メイリオ</vt:lpstr>
      <vt:lpstr>ＭＳ 明朝</vt:lpstr>
      <vt:lpstr>Rockwell</vt:lpstr>
      <vt:lpstr>Trebuchet MS</vt:lpstr>
      <vt:lpstr>Wingdings 3</vt:lpstr>
      <vt:lpstr>Facet</vt:lpstr>
      <vt:lpstr>Tsuki To Hi</vt:lpstr>
      <vt:lpstr>Menyebutkan Keterangan Waktu </vt:lpstr>
      <vt:lpstr>Penyebutan Hari Agar lebih mudah mengingatnya, hafalkan dulu awalan dari kosakata hari berikut ini</vt:lpstr>
      <vt:lpstr>Hari+youbi </vt:lpstr>
      <vt:lpstr>Latihan (diisi)</vt:lpstr>
      <vt:lpstr>Menanyakan Hari </vt:lpstr>
      <vt:lpstr>Penyebutan angka dalam bahasa Jepang</vt:lpstr>
      <vt:lpstr>PowerPoint Presentation</vt:lpstr>
      <vt:lpstr>PowerPoint Presentation</vt:lpstr>
      <vt:lpstr>きいて　いいましょう　1 Penyebutan bulan  </vt:lpstr>
      <vt:lpstr>PowerPoint Presentation</vt:lpstr>
      <vt:lpstr>PowerPoint Presentation</vt:lpstr>
      <vt:lpstr>にほんごで　いいましょう　1  diisi dengan bahasa Jepang</vt:lpstr>
      <vt:lpstr>はなしましょう　1　</vt:lpstr>
      <vt:lpstr>ききましょう　1</vt:lpstr>
      <vt:lpstr>Resume</vt:lpstr>
      <vt:lpstr>Tambahan  Untuk Penyebutan umur (Angka + sai)</vt:lpstr>
      <vt:lpstr>Kalimat tanya untuk menanyakan umur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Tsuki To Hi</dc:title>
  <dc:creator>asus12</dc:creator>
  <cp:lastModifiedBy>asus</cp:lastModifiedBy>
  <cp:revision>34</cp:revision>
  <dcterms:created xsi:type="dcterms:W3CDTF">2020-03-02T12:55:52Z</dcterms:created>
  <dcterms:modified xsi:type="dcterms:W3CDTF">2021-02-22T13:42:55Z</dcterms:modified>
</cp:coreProperties>
</file>